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54" y="-22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3632202"/>
            <a:ext cx="4950338" cy="326846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6900661"/>
            <a:ext cx="4950338" cy="162685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57ED-0E66-4552-B517-03C4B22EF75B}" type="datetimeFigureOut">
              <a:rPr kumimoji="1" lang="ja-JP" altLang="en-US" smtClean="0"/>
              <a:t>2018/9/2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23789" y="6241674"/>
            <a:ext cx="1046605" cy="1129239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6542671"/>
            <a:ext cx="438734" cy="527403"/>
          </a:xfrm>
        </p:spPr>
        <p:txBody>
          <a:bodyPr/>
          <a:lstStyle/>
          <a:p>
            <a:fld id="{AC9B9A58-6828-44AE-997D-8C5B9E2F6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613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80533"/>
            <a:ext cx="4943989" cy="4502391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289178"/>
            <a:ext cx="4943989" cy="2247359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57ED-0E66-4552-B517-03C4B22EF75B}" type="datetimeFigureOut">
              <a:rPr kumimoji="1" lang="ja-JP" altLang="en-US" smtClean="0"/>
              <a:t>2018/9/2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AC9B9A58-6828-44AE-997D-8C5B9E2F6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871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880534"/>
            <a:ext cx="4582190" cy="41825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5063067"/>
            <a:ext cx="4240416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289178"/>
            <a:ext cx="4943989" cy="2247359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57ED-0E66-4552-B517-03C4B22EF75B}" type="datetimeFigureOut">
              <a:rPr kumimoji="1" lang="ja-JP" altLang="en-US" smtClean="0"/>
              <a:t>2018/9/2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AC9B9A58-6828-44AE-997D-8C5B9E2F6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356238" y="93600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4196553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969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522136"/>
            <a:ext cx="4943989" cy="393588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484534"/>
            <a:ext cx="494398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57ED-0E66-4552-B517-03C4B22EF75B}" type="datetimeFigureOut">
              <a:rPr kumimoji="1" lang="ja-JP" altLang="en-US" smtClean="0"/>
              <a:t>2018/9/2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AC9B9A58-6828-44AE-997D-8C5B9E2F6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073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880534"/>
            <a:ext cx="4582190" cy="41825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6273800"/>
            <a:ext cx="5016219" cy="12107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7484534"/>
            <a:ext cx="501621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57ED-0E66-4552-B517-03C4B22EF75B}" type="datetimeFigureOut">
              <a:rPr kumimoji="1" lang="ja-JP" altLang="en-US" smtClean="0"/>
              <a:t>2018/9/2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AC9B9A58-6828-44AE-997D-8C5B9E2F6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356238" y="93600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4196553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9250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906255"/>
            <a:ext cx="4943988" cy="4160029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6273800"/>
            <a:ext cx="4943989" cy="12107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484534"/>
            <a:ext cx="494398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57ED-0E66-4552-B517-03C4B22EF75B}" type="datetimeFigureOut">
              <a:rPr kumimoji="1" lang="ja-JP" altLang="en-US" smtClean="0"/>
              <a:t>2018/9/2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AC9B9A58-6828-44AE-997D-8C5B9E2F6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376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57ED-0E66-4552-B517-03C4B22EF75B}" type="datetimeFigureOut">
              <a:rPr kumimoji="1" lang="ja-JP" altLang="en-US" smtClean="0"/>
              <a:t>2018/9/2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9A58-6828-44AE-997D-8C5B9E2F6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107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906254"/>
            <a:ext cx="1242099" cy="7632180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906254"/>
            <a:ext cx="3537261" cy="763218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57ED-0E66-4552-B517-03C4B22EF75B}" type="datetimeFigureOut">
              <a:rPr kumimoji="1" lang="ja-JP" altLang="en-US" smtClean="0"/>
              <a:t>2018/9/2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9A58-6828-44AE-997D-8C5B9E2F6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61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901492"/>
            <a:ext cx="4941899" cy="185017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081867"/>
            <a:ext cx="4943989" cy="545656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57ED-0E66-4552-B517-03C4B22EF75B}" type="datetimeFigureOut">
              <a:rPr kumimoji="1" lang="ja-JP" altLang="en-US" smtClean="0"/>
              <a:t>2018/9/2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9A58-6828-44AE-997D-8C5B9E2F6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41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2996590"/>
            <a:ext cx="4943989" cy="212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5173133"/>
            <a:ext cx="4943989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57ED-0E66-4552-B517-03C4B22EF75B}" type="datetimeFigureOut">
              <a:rPr kumimoji="1" lang="ja-JP" altLang="en-US" smtClean="0"/>
              <a:t>2018/9/2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AC9B9A58-6828-44AE-997D-8C5B9E2F6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69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086354"/>
            <a:ext cx="2398148" cy="5441796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086354"/>
            <a:ext cx="2397820" cy="5441796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57ED-0E66-4552-B517-03C4B22EF75B}" type="datetimeFigureOut">
              <a:rPr kumimoji="1" lang="ja-JP" altLang="en-US" smtClean="0"/>
              <a:t>2018/9/2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137909"/>
            <a:ext cx="438734" cy="527403"/>
          </a:xfrm>
        </p:spPr>
        <p:txBody>
          <a:bodyPr/>
          <a:lstStyle/>
          <a:p>
            <a:fld id="{AC9B9A58-6828-44AE-997D-8C5B9E2F6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72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216238"/>
            <a:ext cx="2155947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048617"/>
            <a:ext cx="2398149" cy="4486015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211575"/>
            <a:ext cx="2154929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043954"/>
            <a:ext cx="2396760" cy="4486015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57ED-0E66-4552-B517-03C4B22EF75B}" type="datetimeFigureOut">
              <a:rPr kumimoji="1" lang="ja-JP" altLang="en-US" smtClean="0"/>
              <a:t>2018/9/2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137909"/>
            <a:ext cx="438734" cy="527403"/>
          </a:xfrm>
        </p:spPr>
        <p:txBody>
          <a:bodyPr/>
          <a:lstStyle/>
          <a:p>
            <a:fld id="{AC9B9A58-6828-44AE-997D-8C5B9E2F6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11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901492"/>
            <a:ext cx="4941900" cy="185017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57ED-0E66-4552-B517-03C4B22EF75B}" type="datetimeFigureOut">
              <a:rPr kumimoji="1" lang="ja-JP" altLang="en-US" smtClean="0"/>
              <a:t>2018/9/2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9A58-6828-44AE-997D-8C5B9E2F6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43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57ED-0E66-4552-B517-03C4B22EF75B}" type="datetimeFigureOut">
              <a:rPr kumimoji="1" lang="ja-JP" altLang="en-US" smtClean="0"/>
              <a:t>2018/9/2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9A58-6828-44AE-997D-8C5B9E2F6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79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644350"/>
            <a:ext cx="1972188" cy="1410228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644352"/>
            <a:ext cx="2843180" cy="782161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309108"/>
            <a:ext cx="1972188" cy="615685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57ED-0E66-4552-B517-03C4B22EF75B}" type="datetimeFigureOut">
              <a:rPr kumimoji="1" lang="ja-JP" altLang="en-US" smtClean="0"/>
              <a:t>2018/9/2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9A58-6828-44AE-997D-8C5B9E2F6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29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6934200"/>
            <a:ext cx="4943989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917172"/>
            <a:ext cx="4943989" cy="556829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752821"/>
            <a:ext cx="4943989" cy="71314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57ED-0E66-4552-B517-03C4B22EF75B}" type="datetimeFigureOut">
              <a:rPr kumimoji="1" lang="ja-JP" altLang="en-US" smtClean="0"/>
              <a:t>2018/9/2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AC9B9A58-6828-44AE-997D-8C5B9E2F6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3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330200"/>
            <a:ext cx="1485900" cy="9589129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411"/>
            <a:ext cx="1464204" cy="9898732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990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901492"/>
            <a:ext cx="4941900" cy="18501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081867"/>
            <a:ext cx="4943989" cy="561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8861796"/>
            <a:ext cx="574785" cy="534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B57ED-0E66-4552-B517-03C4B22EF75B}" type="datetimeFigureOut">
              <a:rPr kumimoji="1" lang="ja-JP" altLang="en-US" smtClean="0"/>
              <a:t>2018/9/2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8862836"/>
            <a:ext cx="4287366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137909"/>
            <a:ext cx="43873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AC9B9A58-6828-44AE-997D-8C5B9E2F6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13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219076" y="9579479"/>
            <a:ext cx="6467474" cy="287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EB77C6E-374D-4D2D-BBA2-DE8D2C2F71A0}"/>
              </a:ext>
            </a:extLst>
          </p:cNvPr>
          <p:cNvSpPr txBox="1"/>
          <p:nvPr/>
        </p:nvSpPr>
        <p:spPr>
          <a:xfrm flipH="1">
            <a:off x="142874" y="1588392"/>
            <a:ext cx="68580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8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なぜ老いる？</a:t>
            </a:r>
            <a:endParaRPr kumimoji="1" lang="en-US" altLang="ja-JP" sz="28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ならば上手に老いるには</a:t>
            </a:r>
            <a:endParaRPr kumimoji="1" lang="en-US" altLang="ja-JP" sz="28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フレイル</a:t>
            </a:r>
            <a:r>
              <a:rPr kumimoji="1"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r>
              <a:rPr kumimoji="1"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‼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BFC61AD2-EC5F-4053-8AD8-E5F9234EFBEA}"/>
              </a:ext>
            </a:extLst>
          </p:cNvPr>
          <p:cNvSpPr txBox="1"/>
          <p:nvPr/>
        </p:nvSpPr>
        <p:spPr>
          <a:xfrm>
            <a:off x="538353" y="126869"/>
            <a:ext cx="59195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京都</a:t>
            </a:r>
            <a:r>
              <a:rPr kumimoji="1" lang="en-US" altLang="ja-JP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SKY</a:t>
            </a:r>
            <a:r>
              <a:rPr kumimoji="1"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シニア大学</a:t>
            </a:r>
            <a:endParaRPr kumimoji="1" lang="en-US" altLang="ja-JP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kumimoji="1" lang="en-US" altLang="ja-JP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NSC</a:t>
            </a:r>
            <a:r>
              <a:rPr kumimoji="1"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コース　公開講座</a:t>
            </a:r>
            <a:endParaRPr kumimoji="1"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Next </a:t>
            </a:r>
            <a:r>
              <a:rPr kumimoji="1" lang="en-US" altLang="ja-JP" sz="2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Stage </a:t>
            </a:r>
            <a:r>
              <a:rPr kumimoji="1" lang="en-US" altLang="ja-JP" sz="2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r>
              <a:rPr kumimoji="1" lang="ja-JP" altLang="en-US" sz="2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ｈ</a:t>
            </a:r>
            <a:r>
              <a:rPr kumimoji="1" lang="en-US" altLang="ja-JP" sz="2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allenge Course</a:t>
            </a:r>
            <a:r>
              <a:rPr kumimoji="1" lang="ja-JP" altLang="en-US" sz="2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kumimoji="1"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kumimoji="1" lang="ja-JP" altLang="en-US" sz="32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BD11E95B-C42B-4CEE-A955-AD7A67AE10E8}"/>
              </a:ext>
            </a:extLst>
          </p:cNvPr>
          <p:cNvSpPr txBox="1"/>
          <p:nvPr/>
        </p:nvSpPr>
        <p:spPr>
          <a:xfrm>
            <a:off x="76198" y="2928352"/>
            <a:ext cx="700704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フレイル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（虚弱）にならない</a:t>
            </a:r>
            <a:r>
              <a:rPr kumimoji="1" lang="ja-JP" altLang="en-US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kumimoji="1" lang="ja-JP" altLang="en-US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なっても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健康な</a:t>
            </a:r>
            <a:r>
              <a:rPr kumimoji="1" lang="ja-JP" altLang="en-US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状態</a:t>
            </a:r>
            <a:r>
              <a:rPr kumimoji="1" lang="ja-JP" altLang="en-US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に戻る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ために</a:t>
            </a:r>
            <a:r>
              <a:rPr kumimoji="1" lang="ja-JP" altLang="en-US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重要</a:t>
            </a:r>
            <a:r>
              <a:rPr kumimoji="1" lang="ja-JP" altLang="en-US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</a:t>
            </a:r>
            <a:endParaRPr kumimoji="1" lang="en-US" altLang="ja-JP" sz="14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「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栄養（食・</a:t>
            </a:r>
            <a:r>
              <a:rPr kumimoji="1" lang="ja-JP" altLang="en-US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口腔</a:t>
            </a:r>
            <a:r>
              <a:rPr kumimoji="1" lang="ja-JP" altLang="en-US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）」「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運動」「社会参加</a:t>
            </a:r>
            <a:r>
              <a:rPr kumimoji="1" lang="ja-JP" altLang="en-US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r>
              <a:rPr kumimoji="1" lang="ja-JP" altLang="en-US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</a:t>
            </a:r>
            <a:r>
              <a:rPr kumimoji="1" lang="ja-JP" altLang="en-US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学びます</a:t>
            </a:r>
            <a:r>
              <a:rPr kumimoji="1" lang="ja-JP" altLang="en-US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en-US" altLang="ja-JP" sz="14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本講座</a:t>
            </a:r>
            <a:r>
              <a:rPr kumimoji="1" lang="ja-JP" altLang="en-US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は、京都ＳＫＹシニア大学ＮＳＣコース全</a:t>
            </a:r>
            <a:r>
              <a:rPr kumimoji="1" lang="en-US" altLang="ja-JP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27</a:t>
            </a:r>
            <a:r>
              <a:rPr kumimoji="1" lang="ja-JP" altLang="en-US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講座の一つですが、人生１００</a:t>
            </a:r>
            <a:endParaRPr kumimoji="1" lang="en-US" altLang="ja-JP" sz="14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年時代に必要な知識と</a:t>
            </a:r>
            <a:r>
              <a:rPr kumimoji="1" lang="ja-JP" altLang="en-US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</a:t>
            </a:r>
            <a:r>
              <a:rPr kumimoji="1" lang="ja-JP" altLang="en-US" sz="14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kumimoji="1" lang="ja-JP" altLang="en-US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多</a:t>
            </a:r>
            <a:r>
              <a:rPr kumimoji="1" lang="ja-JP" altLang="en-US" sz="14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</a:t>
            </a:r>
            <a:r>
              <a:rPr kumimoji="1" lang="ja-JP" altLang="en-US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kumimoji="1" lang="ja-JP" altLang="en-US" sz="14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皆様</a:t>
            </a:r>
            <a:r>
              <a:rPr kumimoji="1" lang="ja-JP" altLang="en-US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にも学んで頂きたく公開講座としました。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219076" y="4275871"/>
            <a:ext cx="5474613" cy="3166408"/>
            <a:chOff x="628650" y="3790096"/>
            <a:chExt cx="5474613" cy="3166408"/>
          </a:xfrm>
        </p:grpSpPr>
        <p:sp>
          <p:nvSpPr>
            <p:cNvPr id="11" name="角丸四角形 10"/>
            <p:cNvSpPr/>
            <p:nvPr/>
          </p:nvSpPr>
          <p:spPr>
            <a:xfrm>
              <a:off x="628650" y="3850339"/>
              <a:ext cx="800100" cy="361950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日時</a:t>
              </a: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609725" y="3790096"/>
              <a:ext cx="305724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平成３０年９月２２日（土）　</a:t>
              </a:r>
              <a:endParaRPr kumimoji="1"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160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１３時３０分～１６時３０分</a:t>
              </a:r>
              <a:endParaRPr kumimoji="1" lang="en-US" altLang="ja-JP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160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（受付開始１３時）</a:t>
              </a:r>
              <a:endParaRPr kumimoji="1"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160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endParaRPr kumimoji="1"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628650" y="4846921"/>
              <a:ext cx="800100" cy="361950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会場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608107" y="4744203"/>
              <a:ext cx="3129383" cy="15542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鴨沂会館　新館２階</a:t>
              </a:r>
              <a:endParaRPr kumimoji="1"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140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lang="ja-JP" altLang="en-US" sz="1100"/>
                <a:t>京都市</a:t>
              </a:r>
              <a:r>
                <a:rPr lang="ja-JP" altLang="en-US" sz="1100"/>
                <a:t>上京区荒神口寺町東入</a:t>
              </a:r>
              <a:r>
                <a:rPr lang="ja-JP" altLang="en-US" sz="1100"/>
                <a:t>ル荒神</a:t>
              </a:r>
              <a:r>
                <a:rPr lang="ja-JP" altLang="en-US" sz="1100"/>
                <a:t>町</a:t>
              </a:r>
              <a:r>
                <a:rPr lang="ja-JP" altLang="en-US" sz="1100"/>
                <a:t> </a:t>
              </a:r>
              <a:endParaRPr kumimoji="1" lang="en-US" altLang="ja-JP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110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lang="ja-JP" altLang="en-US" sz="1100"/>
                <a:t>市</a:t>
              </a:r>
              <a:r>
                <a:rPr lang="ja-JP" altLang="en-US" sz="1100"/>
                <a:t>バス </a:t>
              </a:r>
              <a:r>
                <a:rPr lang="en-US" altLang="ja-JP" sz="1100"/>
                <a:t>3,4,17,205</a:t>
              </a:r>
              <a:r>
                <a:rPr lang="ja-JP" altLang="en-US" sz="1100"/>
                <a:t>系統「荒神口」</a:t>
              </a:r>
              <a:r>
                <a:rPr lang="ja-JP" altLang="en-US" sz="1100"/>
                <a:t>下車徒歩</a:t>
              </a:r>
              <a:r>
                <a:rPr lang="en-US" altLang="ja-JP" sz="1100"/>
                <a:t>1</a:t>
              </a:r>
              <a:r>
                <a:rPr lang="ja-JP" altLang="en-US" sz="1100"/>
                <a:t>分</a:t>
              </a:r>
            </a:p>
            <a:p>
              <a:r>
                <a:rPr lang="ja-JP" altLang="en-US" sz="1100"/>
                <a:t> 京阪</a:t>
              </a:r>
              <a:r>
                <a:rPr lang="ja-JP" altLang="en-US" sz="1100"/>
                <a:t>「丸太町」下車徒歩約</a:t>
              </a:r>
              <a:r>
                <a:rPr lang="en-US" altLang="ja-JP" sz="1100"/>
                <a:t>10</a:t>
              </a:r>
              <a:r>
                <a:rPr lang="ja-JP" altLang="en-US" sz="1100"/>
                <a:t>分</a:t>
              </a:r>
              <a:r>
                <a:rPr lang="ja-JP" altLang="en-US" sz="1100"/>
                <a:t> </a:t>
              </a:r>
            </a:p>
            <a:p>
              <a:r>
                <a:rPr lang="ja-JP" altLang="en-US" sz="1100"/>
                <a:t> 地下鉄</a:t>
              </a:r>
              <a:r>
                <a:rPr lang="ja-JP" altLang="en-US" sz="1100"/>
                <a:t>東西線「京都市</a:t>
              </a:r>
              <a:r>
                <a:rPr lang="ja-JP" altLang="en-US" sz="1100"/>
                <a:t>役所前」下車徒歩</a:t>
              </a:r>
              <a:r>
                <a:rPr lang="en-US" altLang="ja-JP" sz="1100"/>
                <a:t>15</a:t>
              </a:r>
              <a:r>
                <a:rPr lang="ja-JP" altLang="en-US" sz="1100"/>
                <a:t>分</a:t>
              </a:r>
            </a:p>
            <a:p>
              <a:endParaRPr kumimoji="1"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160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endParaRPr kumimoji="1"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628650" y="6094696"/>
              <a:ext cx="800100" cy="361950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講師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609725" y="6063952"/>
              <a:ext cx="4493538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神谷　哲朗</a:t>
              </a:r>
              <a:r>
                <a:rPr kumimoji="1" lang="ja-JP" altLang="en-US" sz="160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氏</a:t>
              </a:r>
              <a:endParaRPr kumimoji="1"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160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東京大学高齢社会総合研究機構　特任研究員</a:t>
              </a:r>
              <a:endParaRPr kumimoji="1"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140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1" lang="ja-JP" altLang="en-US" sz="160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endParaRPr kumimoji="1"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pic>
        <p:nvPicPr>
          <p:cNvPr id="19" name="図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476" y="4135528"/>
            <a:ext cx="2619524" cy="275628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2" name="角丸四角形 21"/>
          <p:cNvSpPr/>
          <p:nvPr/>
        </p:nvSpPr>
        <p:spPr>
          <a:xfrm>
            <a:off x="450821" y="7836963"/>
            <a:ext cx="1495424" cy="875496"/>
          </a:xfrm>
          <a:prstGeom prst="round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受講料：無料　　</a:t>
            </a:r>
            <a:endParaRPr kumimoji="1" lang="en-US" altLang="ja-JP" sz="160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定員２０名</a:t>
            </a:r>
            <a:endParaRPr kumimoji="1" lang="ja-JP" altLang="en-US" sz="160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19176" y="7180669"/>
            <a:ext cx="5750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東京大学高齢社会総合研究機構は、フレイル予防を通した健康長寿の</a:t>
            </a:r>
            <a:endParaRPr kumimoji="1" lang="en-US" altLang="ja-JP" sz="140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まちづくりを全国の自治体に拡げています。</a:t>
            </a:r>
            <a:endParaRPr kumimoji="1" lang="ja-JP" altLang="en-US" sz="14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47726" y="8787407"/>
            <a:ext cx="539121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お申込み、お問い合わせ</a:t>
            </a:r>
            <a:endParaRPr kumimoji="1" lang="en-US" altLang="ja-JP" sz="140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電話：０７０</a:t>
            </a:r>
            <a:r>
              <a:rPr kumimoji="1" lang="en-US" altLang="ja-JP" sz="14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</a:t>
            </a:r>
            <a:r>
              <a:rPr kumimoji="1" lang="ja-JP" altLang="en-US" sz="14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６５０６</a:t>
            </a:r>
            <a:r>
              <a:rPr kumimoji="1" lang="en-US" altLang="ja-JP" sz="14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</a:t>
            </a:r>
            <a:r>
              <a:rPr kumimoji="1" lang="ja-JP" altLang="en-US" sz="14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０７７６</a:t>
            </a:r>
            <a:endParaRPr kumimoji="1" lang="en-US" altLang="ja-JP" sz="140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京都ＳＫＹシニア大学　ＮＳＣコース　担当：武藤</a:t>
            </a:r>
            <a:endParaRPr kumimoji="1" lang="en-US" altLang="ja-JP" sz="140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endParaRPr kumimoji="1" lang="en-US" altLang="ja-JP" sz="140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endParaRPr kumimoji="1" lang="en-US" altLang="ja-JP" sz="140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60053" y="9579479"/>
            <a:ext cx="66479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京都ＳＫＹシニア大学</a:t>
            </a:r>
            <a:r>
              <a:rPr kumimoji="1" lang="ja-JP" altLang="en-US" sz="120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20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主催：公益財団法人京都ＳＫＹセンター、健生ネットワーク京都他</a:t>
            </a:r>
            <a:endParaRPr kumimoji="1" lang="ja-JP" altLang="en-US" sz="120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493" y="7720450"/>
            <a:ext cx="3617282" cy="125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656245"/>
      </p:ext>
    </p:extLst>
  </p:cSld>
  <p:clrMapOvr>
    <a:masterClrMapping/>
  </p:clrMapOvr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265</TotalTime>
  <Words>70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メイリオ</vt:lpstr>
      <vt:lpstr>Arial</vt:lpstr>
      <vt:lpstr>Century Gothic</vt:lpstr>
      <vt:lpstr>Wingdings 3</vt:lpstr>
      <vt:lpstr>ウィスプ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武藤二郎 武藤</dc:creator>
  <cp:lastModifiedBy>demachisalon2</cp:lastModifiedBy>
  <cp:revision>20</cp:revision>
  <cp:lastPrinted>2018-09-02T07:58:57Z</cp:lastPrinted>
  <dcterms:created xsi:type="dcterms:W3CDTF">2018-09-01T20:22:31Z</dcterms:created>
  <dcterms:modified xsi:type="dcterms:W3CDTF">2018-09-02T10:17:25Z</dcterms:modified>
</cp:coreProperties>
</file>